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70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3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47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2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9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71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03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51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4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3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9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DF7F5-594A-40CF-8E51-19D9E0A887A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41E1B-49B2-415B-BB7F-DD68262D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2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and </a:t>
            </a:r>
            <a:r>
              <a:rPr lang="en-US" smtClean="0"/>
              <a:t>the manager’s </a:t>
            </a:r>
            <a:r>
              <a:rPr lang="en-US" dirty="0" smtClean="0"/>
              <a:t>job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Chapter 1</a:t>
            </a:r>
          </a:p>
          <a:p>
            <a:r>
              <a:rPr lang="en-US" smtClean="0"/>
              <a:t>Aug 31</a:t>
            </a:r>
            <a:r>
              <a:rPr lang="en-US" baseline="30000" smtClean="0"/>
              <a:t>st</a:t>
            </a:r>
            <a:r>
              <a:rPr lang="en-US" smtClean="0"/>
              <a:t>, 2019</a:t>
            </a:r>
            <a:endParaRPr lang="en-US" dirty="0" smtClean="0"/>
          </a:p>
          <a:p>
            <a:r>
              <a:rPr lang="en-US" dirty="0" smtClean="0"/>
              <a:t>Miami Dade College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05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Organization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</a:t>
            </a:r>
            <a:r>
              <a:rPr lang="en-US" dirty="0" smtClean="0"/>
              <a:t>hat is an organization? </a:t>
            </a:r>
          </a:p>
          <a:p>
            <a:pPr>
              <a:buFontTx/>
              <a:buChar char="-"/>
            </a:pPr>
            <a:r>
              <a:rPr lang="en-US" dirty="0" smtClean="0"/>
              <a:t>A group of people working together in a </a:t>
            </a:r>
            <a:r>
              <a:rPr lang="en-US" b="1" dirty="0" smtClean="0"/>
              <a:t>structured</a:t>
            </a:r>
            <a:r>
              <a:rPr lang="en-US" dirty="0" smtClean="0"/>
              <a:t> and coordinated fashion </a:t>
            </a:r>
          </a:p>
          <a:p>
            <a:pPr>
              <a:buFontTx/>
              <a:buChar char="-"/>
            </a:pPr>
            <a:r>
              <a:rPr lang="en-US" dirty="0" smtClean="0"/>
              <a:t>To achieve a set of </a:t>
            </a:r>
            <a:r>
              <a:rPr lang="en-US" b="1" dirty="0" smtClean="0"/>
              <a:t>goals</a:t>
            </a:r>
            <a:r>
              <a:rPr lang="en-US" dirty="0" smtClean="0"/>
              <a:t> (profit, knowledge discovery, charity, …)</a:t>
            </a:r>
          </a:p>
          <a:p>
            <a:pPr>
              <a:buFontTx/>
              <a:buChar char="-"/>
            </a:pPr>
            <a:r>
              <a:rPr lang="en-US" dirty="0" smtClean="0"/>
              <a:t>An organizations’ </a:t>
            </a:r>
            <a:r>
              <a:rPr lang="en-US" b="1" dirty="0" smtClean="0"/>
              <a:t>resource</a:t>
            </a:r>
            <a:r>
              <a:rPr lang="en-US" dirty="0" smtClean="0"/>
              <a:t>: </a:t>
            </a:r>
            <a:r>
              <a:rPr lang="en-US" b="1" dirty="0" smtClean="0"/>
              <a:t>human</a:t>
            </a:r>
            <a:r>
              <a:rPr lang="en-US" dirty="0" smtClean="0"/>
              <a:t> (managerial talent and labor), </a:t>
            </a:r>
            <a:r>
              <a:rPr lang="en-US" b="1" dirty="0" smtClean="0"/>
              <a:t>financial</a:t>
            </a:r>
            <a:r>
              <a:rPr lang="en-US" dirty="0" smtClean="0"/>
              <a:t> (the capital used to finance), </a:t>
            </a:r>
            <a:r>
              <a:rPr lang="en-US" b="1" dirty="0" smtClean="0"/>
              <a:t>physical</a:t>
            </a:r>
            <a:r>
              <a:rPr lang="en-US" dirty="0" smtClean="0"/>
              <a:t> ( raw materials, office, equipment) and </a:t>
            </a:r>
            <a:r>
              <a:rPr lang="en-US" b="1" dirty="0" smtClean="0"/>
              <a:t>information</a:t>
            </a:r>
            <a:r>
              <a:rPr lang="en-US" dirty="0" smtClean="0"/>
              <a:t> (usable data)</a:t>
            </a:r>
          </a:p>
          <a:p>
            <a:pPr>
              <a:buFontTx/>
              <a:buChar char="-"/>
            </a:pPr>
            <a:r>
              <a:rPr lang="en-US" dirty="0" smtClean="0"/>
              <a:t>Managers are responsible for </a:t>
            </a:r>
            <a:r>
              <a:rPr lang="en-US" b="1" dirty="0" smtClean="0"/>
              <a:t>combining and coordinating </a:t>
            </a:r>
            <a:r>
              <a:rPr lang="en-US" dirty="0" smtClean="0"/>
              <a:t>the resources to achieve the organization’s goals</a:t>
            </a:r>
          </a:p>
          <a:p>
            <a:pPr>
              <a:buFontTx/>
              <a:buChar char="-"/>
            </a:pPr>
            <a:r>
              <a:rPr lang="en-US" dirty="0" smtClean="0"/>
              <a:t>Basic managerial </a:t>
            </a:r>
            <a:r>
              <a:rPr lang="en-US" b="1" dirty="0" smtClean="0"/>
              <a:t>functions</a:t>
            </a:r>
            <a:r>
              <a:rPr lang="en-US" dirty="0" smtClean="0"/>
              <a:t>: Planning and decision making, organizing, leading, and controlling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53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set of activities ( 4 main functions)</a:t>
            </a:r>
          </a:p>
          <a:p>
            <a:r>
              <a:rPr lang="en-US" dirty="0" smtClean="0"/>
              <a:t>Directed at an organization’s recourses</a:t>
            </a:r>
          </a:p>
          <a:p>
            <a:r>
              <a:rPr lang="en-US" dirty="0" smtClean="0"/>
              <a:t>With the aim of </a:t>
            </a:r>
            <a:r>
              <a:rPr lang="en-US" b="1" dirty="0" smtClean="0"/>
              <a:t>achieving</a:t>
            </a:r>
            <a:r>
              <a:rPr lang="en-US" dirty="0" smtClean="0"/>
              <a:t> organizational goals both </a:t>
            </a:r>
            <a:r>
              <a:rPr lang="en-US" b="1" dirty="0" smtClean="0"/>
              <a:t>effectively</a:t>
            </a:r>
            <a:r>
              <a:rPr lang="en-US" dirty="0" smtClean="0"/>
              <a:t> and </a:t>
            </a:r>
            <a:r>
              <a:rPr lang="en-US" b="1" dirty="0" smtClean="0"/>
              <a:t>efficiently</a:t>
            </a:r>
            <a:r>
              <a:rPr lang="en-US" dirty="0" smtClean="0"/>
              <a:t> </a:t>
            </a:r>
          </a:p>
          <a:p>
            <a:r>
              <a:rPr lang="en-US" dirty="0" smtClean="0"/>
              <a:t>What is the difference between effective and efficient manners?</a:t>
            </a:r>
          </a:p>
          <a:p>
            <a:pPr>
              <a:buFontTx/>
              <a:buChar char="-"/>
            </a:pPr>
            <a:r>
              <a:rPr lang="en-US" b="1" dirty="0" smtClean="0"/>
              <a:t>Efficient</a:t>
            </a:r>
            <a:r>
              <a:rPr lang="en-US" dirty="0" smtClean="0"/>
              <a:t>: using resources wisely and in a </a:t>
            </a:r>
            <a:r>
              <a:rPr lang="en-US" b="1" dirty="0" smtClean="0"/>
              <a:t>cost effective way </a:t>
            </a:r>
            <a:r>
              <a:rPr lang="en-US" dirty="0" smtClean="0"/>
              <a:t>(high quality products at relatively low costs)</a:t>
            </a:r>
          </a:p>
          <a:p>
            <a:pPr>
              <a:buFontTx/>
              <a:buChar char="-"/>
            </a:pPr>
            <a:r>
              <a:rPr lang="en-US" b="1" dirty="0" smtClean="0"/>
              <a:t>Effective</a:t>
            </a:r>
            <a:r>
              <a:rPr lang="en-US" dirty="0" smtClean="0"/>
              <a:t>: making the </a:t>
            </a:r>
            <a:r>
              <a:rPr lang="en-US" b="1" dirty="0" smtClean="0"/>
              <a:t>right decisions </a:t>
            </a:r>
            <a:r>
              <a:rPr lang="en-US" dirty="0" smtClean="0"/>
              <a:t>and successfully implementing them </a:t>
            </a:r>
          </a:p>
          <a:p>
            <a:r>
              <a:rPr lang="en-US" dirty="0" smtClean="0"/>
              <a:t>Inputs from the environment             4 main functions          Goals attained</a:t>
            </a:r>
          </a:p>
          <a:p>
            <a:pPr>
              <a:buFontTx/>
              <a:buChar char="-"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138671" y="5705341"/>
            <a:ext cx="798490" cy="12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8332631" y="5692462"/>
            <a:ext cx="5924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75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Management process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Who is a manager?</a:t>
            </a:r>
          </a:p>
          <a:p>
            <a:pPr>
              <a:buFontTx/>
              <a:buChar char="-"/>
            </a:pPr>
            <a:r>
              <a:rPr lang="en-US" dirty="0" smtClean="0"/>
              <a:t>Some ones who plans, organizes, leads, and controls the organizations’ resources</a:t>
            </a:r>
          </a:p>
          <a:p>
            <a:pPr>
              <a:buFontTx/>
              <a:buChar char="-"/>
            </a:pPr>
            <a:r>
              <a:rPr lang="en-US" b="1" dirty="0" smtClean="0"/>
              <a:t>Planning</a:t>
            </a:r>
            <a:r>
              <a:rPr lang="en-US" dirty="0" smtClean="0"/>
              <a:t> such as setting goals and deciding </a:t>
            </a:r>
            <a:r>
              <a:rPr lang="en-US" b="1" dirty="0" smtClean="0"/>
              <a:t>how best to achieve </a:t>
            </a:r>
            <a:r>
              <a:rPr lang="en-US" dirty="0" smtClean="0"/>
              <a:t>them</a:t>
            </a:r>
          </a:p>
          <a:p>
            <a:pPr>
              <a:buFontTx/>
              <a:buChar char="-"/>
            </a:pPr>
            <a:r>
              <a:rPr lang="en-US" b="1" dirty="0" smtClean="0"/>
              <a:t>Organizing</a:t>
            </a:r>
            <a:r>
              <a:rPr lang="en-US" dirty="0" smtClean="0"/>
              <a:t> such as </a:t>
            </a:r>
            <a:r>
              <a:rPr lang="en-US" b="1" dirty="0" smtClean="0"/>
              <a:t>setting up </a:t>
            </a:r>
            <a:r>
              <a:rPr lang="en-US" dirty="0" smtClean="0"/>
              <a:t>the organization and how best to </a:t>
            </a:r>
            <a:r>
              <a:rPr lang="en-US" b="1" dirty="0" smtClean="0"/>
              <a:t>group</a:t>
            </a:r>
            <a:r>
              <a:rPr lang="en-US" dirty="0" smtClean="0"/>
              <a:t> activities and resources (departmentalization, authority, span of control)</a:t>
            </a:r>
          </a:p>
          <a:p>
            <a:pPr>
              <a:buFontTx/>
              <a:buChar char="-"/>
            </a:pPr>
            <a:r>
              <a:rPr lang="en-US" b="1" dirty="0" smtClean="0"/>
              <a:t>Leading</a:t>
            </a:r>
            <a:r>
              <a:rPr lang="en-US" dirty="0" smtClean="0"/>
              <a:t> such as </a:t>
            </a:r>
            <a:r>
              <a:rPr lang="en-US" b="1" dirty="0" smtClean="0"/>
              <a:t>motivating</a:t>
            </a:r>
            <a:r>
              <a:rPr lang="en-US" dirty="0" smtClean="0"/>
              <a:t> people and interpersonal relations</a:t>
            </a:r>
          </a:p>
          <a:p>
            <a:pPr>
              <a:buFontTx/>
              <a:buChar char="-"/>
            </a:pPr>
            <a:r>
              <a:rPr lang="en-US" b="1" dirty="0" smtClean="0"/>
              <a:t>Controlling</a:t>
            </a:r>
            <a:r>
              <a:rPr lang="en-US" dirty="0" smtClean="0"/>
              <a:t> such as </a:t>
            </a:r>
            <a:r>
              <a:rPr lang="en-US" b="1" dirty="0" smtClean="0"/>
              <a:t>monitoring</a:t>
            </a:r>
            <a:r>
              <a:rPr lang="en-US" dirty="0" smtClean="0"/>
              <a:t> performance and progress (ensuring the effectiveness and efficiency) </a:t>
            </a:r>
          </a:p>
          <a:p>
            <a:r>
              <a:rPr lang="en-US" dirty="0" smtClean="0"/>
              <a:t>Challenge: These activities should be done in </a:t>
            </a:r>
            <a:r>
              <a:rPr lang="en-US" b="1" dirty="0" smtClean="0"/>
              <a:t>a sequence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8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Kinds of managers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3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Three basic levels of management: </a:t>
            </a:r>
            <a:r>
              <a:rPr lang="en-US" b="1" dirty="0" smtClean="0"/>
              <a:t>top, middle and first-line managers</a:t>
            </a:r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Top</a:t>
            </a:r>
            <a:r>
              <a:rPr lang="en-US" dirty="0" smtClean="0"/>
              <a:t> managers (CEO, CFO</a:t>
            </a:r>
            <a:r>
              <a:rPr lang="en-US" dirty="0"/>
              <a:t>, </a:t>
            </a:r>
            <a:r>
              <a:rPr lang="en-US" dirty="0" smtClean="0"/>
              <a:t>COO..): a group of </a:t>
            </a:r>
            <a:r>
              <a:rPr lang="en-US" b="1" dirty="0" smtClean="0"/>
              <a:t>executives</a:t>
            </a:r>
            <a:r>
              <a:rPr lang="en-US" dirty="0" smtClean="0"/>
              <a:t> who manage the </a:t>
            </a:r>
            <a:r>
              <a:rPr lang="en-US" b="1" dirty="0" smtClean="0"/>
              <a:t>overall</a:t>
            </a:r>
            <a:r>
              <a:rPr lang="en-US" dirty="0" smtClean="0"/>
              <a:t> organization </a:t>
            </a:r>
          </a:p>
          <a:p>
            <a:pPr>
              <a:buFontTx/>
              <a:buChar char="-"/>
            </a:pPr>
            <a:r>
              <a:rPr lang="en-US" dirty="0" smtClean="0"/>
              <a:t>Top managers create </a:t>
            </a:r>
            <a:r>
              <a:rPr lang="en-US" b="1" dirty="0" smtClean="0"/>
              <a:t>goals, strategies and policies </a:t>
            </a:r>
            <a:r>
              <a:rPr lang="en-US" dirty="0" smtClean="0"/>
              <a:t>(</a:t>
            </a:r>
            <a:r>
              <a:rPr lang="en-US" dirty="0"/>
              <a:t>Strategic </a:t>
            </a:r>
            <a:r>
              <a:rPr lang="en-US" dirty="0" smtClean="0"/>
              <a:t>planning)</a:t>
            </a:r>
          </a:p>
          <a:p>
            <a:pPr>
              <a:buFontTx/>
              <a:buChar char="-"/>
            </a:pPr>
            <a:r>
              <a:rPr lang="en-US" dirty="0" smtClean="0"/>
              <a:t>They </a:t>
            </a:r>
            <a:r>
              <a:rPr lang="en-US" b="1" dirty="0" smtClean="0"/>
              <a:t>officially represent </a:t>
            </a:r>
            <a:r>
              <a:rPr lang="en-US" dirty="0" smtClean="0"/>
              <a:t>the organization to the external environment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Middle</a:t>
            </a:r>
            <a:r>
              <a:rPr lang="en-US" dirty="0" smtClean="0"/>
              <a:t> managers: </a:t>
            </a:r>
            <a:r>
              <a:rPr lang="en-US" dirty="0"/>
              <a:t>General managers, </a:t>
            </a:r>
            <a:r>
              <a:rPr lang="en-US" b="1" dirty="0"/>
              <a:t>division</a:t>
            </a:r>
            <a:r>
              <a:rPr lang="en-US" dirty="0"/>
              <a:t> managers, </a:t>
            </a:r>
            <a:r>
              <a:rPr lang="en-US" b="1" dirty="0"/>
              <a:t>branch</a:t>
            </a:r>
            <a:r>
              <a:rPr lang="en-US" dirty="0"/>
              <a:t> and </a:t>
            </a:r>
            <a:r>
              <a:rPr lang="en-US" b="1" dirty="0" smtClean="0"/>
              <a:t>plant</a:t>
            </a:r>
            <a:r>
              <a:rPr lang="en-US" dirty="0" smtClean="0"/>
              <a:t> managers</a:t>
            </a:r>
          </a:p>
          <a:p>
            <a:pPr>
              <a:buFontTx/>
              <a:buChar char="-"/>
            </a:pPr>
            <a:r>
              <a:rPr lang="en-US" dirty="0" smtClean="0"/>
              <a:t>Responsible for implementing the </a:t>
            </a:r>
            <a:r>
              <a:rPr lang="en-US" b="1" dirty="0" smtClean="0"/>
              <a:t>policies developed by top managers </a:t>
            </a:r>
            <a:r>
              <a:rPr lang="en-US" dirty="0" smtClean="0"/>
              <a:t>(</a:t>
            </a:r>
            <a:r>
              <a:rPr lang="en-US" dirty="0"/>
              <a:t>Tactical </a:t>
            </a:r>
            <a:r>
              <a:rPr lang="en-US" dirty="0" smtClean="0"/>
              <a:t>planning)</a:t>
            </a:r>
          </a:p>
          <a:p>
            <a:pPr>
              <a:buFontTx/>
              <a:buChar char="-"/>
            </a:pPr>
            <a:r>
              <a:rPr lang="en-US" b="1" dirty="0" smtClean="0"/>
              <a:t>Supervising</a:t>
            </a:r>
            <a:r>
              <a:rPr lang="en-US" dirty="0" smtClean="0"/>
              <a:t> the activities of lower level managers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First-line</a:t>
            </a:r>
            <a:r>
              <a:rPr lang="en-US" dirty="0" smtClean="0"/>
              <a:t> managers: </a:t>
            </a:r>
            <a:r>
              <a:rPr lang="en-US" b="1" dirty="0" smtClean="0"/>
              <a:t>supervisors</a:t>
            </a:r>
            <a:r>
              <a:rPr lang="en-US" dirty="0" smtClean="0"/>
              <a:t>, coordinators, office managers</a:t>
            </a:r>
          </a:p>
          <a:p>
            <a:pPr>
              <a:buFontTx/>
              <a:buChar char="-"/>
            </a:pPr>
            <a:r>
              <a:rPr lang="en-US" dirty="0" smtClean="0"/>
              <a:t>They involve in </a:t>
            </a:r>
            <a:r>
              <a:rPr lang="en-US" b="1" dirty="0" smtClean="0"/>
              <a:t>day-to-day</a:t>
            </a:r>
            <a:r>
              <a:rPr lang="en-US" dirty="0" smtClean="0"/>
              <a:t> activities and supervising employees 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/>
              <a:t>Operational </a:t>
            </a:r>
            <a:r>
              <a:rPr lang="en-US" dirty="0" smtClean="0"/>
              <a:t>planning: </a:t>
            </a:r>
            <a:r>
              <a:rPr lang="en-US" dirty="0"/>
              <a:t>setting </a:t>
            </a:r>
            <a:r>
              <a:rPr lang="en-US" b="1" dirty="0"/>
              <a:t>work standards and schedules </a:t>
            </a:r>
            <a:endParaRPr lang="en-US" b="1" dirty="0" smtClean="0"/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79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Areas of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Marketing</a:t>
            </a:r>
            <a:r>
              <a:rPr lang="en-US" dirty="0" smtClean="0"/>
              <a:t> managers: marketing function (getting consumers and clients to buy the organization’s products or services) </a:t>
            </a:r>
          </a:p>
          <a:p>
            <a:r>
              <a:rPr lang="en-US" b="1" dirty="0" smtClean="0"/>
              <a:t>Financial</a:t>
            </a:r>
            <a:r>
              <a:rPr lang="en-US" dirty="0" smtClean="0"/>
              <a:t> managers: responsible for accounting, cash management, and </a:t>
            </a:r>
            <a:r>
              <a:rPr lang="en-US" b="1" dirty="0" smtClean="0"/>
              <a:t>investments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Operations</a:t>
            </a:r>
            <a:r>
              <a:rPr lang="en-US" dirty="0" smtClean="0"/>
              <a:t> managers: managing the production/ service process (QC,IC, plant layout) 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HRM</a:t>
            </a:r>
            <a:r>
              <a:rPr lang="en-US" dirty="0" smtClean="0"/>
              <a:t>: planning, recruiting, selecting, training, development, performance appraisal, …</a:t>
            </a:r>
          </a:p>
          <a:p>
            <a:r>
              <a:rPr lang="en-US" b="1" dirty="0" smtClean="0"/>
              <a:t>Administrative</a:t>
            </a:r>
            <a:r>
              <a:rPr lang="en-US" dirty="0" smtClean="0"/>
              <a:t> managers: basic familiarity with </a:t>
            </a:r>
            <a:r>
              <a:rPr lang="en-US" b="1" dirty="0" smtClean="0"/>
              <a:t>all functional areas </a:t>
            </a:r>
            <a:r>
              <a:rPr lang="en-US" dirty="0" smtClean="0"/>
              <a:t>such as general managers</a:t>
            </a:r>
          </a:p>
          <a:p>
            <a:r>
              <a:rPr lang="en-US" dirty="0" smtClean="0"/>
              <a:t>Other managers: specialized managers such as R&amp;D  managers, public relations managers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9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Managerial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Interpersonal</a:t>
            </a:r>
            <a:r>
              <a:rPr lang="en-US" dirty="0" smtClean="0"/>
              <a:t> roles: involves </a:t>
            </a:r>
            <a:r>
              <a:rPr lang="en-US" b="1" dirty="0" smtClean="0"/>
              <a:t>dealing</a:t>
            </a:r>
            <a:r>
              <a:rPr lang="en-US" dirty="0" smtClean="0"/>
              <a:t> with people</a:t>
            </a:r>
          </a:p>
          <a:p>
            <a:pPr>
              <a:buFontTx/>
              <a:buChar char="-"/>
            </a:pPr>
            <a:r>
              <a:rPr lang="en-US" dirty="0" smtClean="0"/>
              <a:t>Figurehead (attending ribbon cutting ceremonies)</a:t>
            </a:r>
          </a:p>
          <a:p>
            <a:pPr>
              <a:buFontTx/>
              <a:buChar char="-"/>
            </a:pPr>
            <a:r>
              <a:rPr lang="en-US" dirty="0" smtClean="0"/>
              <a:t>Leader (training, encouraging employees to improve productivity)</a:t>
            </a:r>
          </a:p>
          <a:p>
            <a:pPr>
              <a:buFontTx/>
              <a:buChar char="-"/>
            </a:pPr>
            <a:r>
              <a:rPr lang="en-US" dirty="0" smtClean="0"/>
              <a:t>Liaison (coordinating activities of different projects)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43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Informational</a:t>
            </a:r>
            <a:r>
              <a:rPr lang="en-US" dirty="0"/>
              <a:t> roles: involves the process of </a:t>
            </a:r>
            <a:r>
              <a:rPr lang="en-US" b="1" dirty="0"/>
              <a:t>gathering</a:t>
            </a:r>
            <a:r>
              <a:rPr lang="en-US" dirty="0"/>
              <a:t> and </a:t>
            </a:r>
            <a:r>
              <a:rPr lang="en-US" b="1" dirty="0"/>
              <a:t>disseminating</a:t>
            </a:r>
            <a:r>
              <a:rPr lang="en-US" dirty="0"/>
              <a:t> of information</a:t>
            </a:r>
          </a:p>
          <a:p>
            <a:pPr>
              <a:buFontTx/>
              <a:buChar char="-"/>
            </a:pPr>
            <a:r>
              <a:rPr lang="en-US" dirty="0"/>
              <a:t>Monitor: seeking industry to keep abreast of the latest developments</a:t>
            </a:r>
          </a:p>
          <a:p>
            <a:pPr>
              <a:buFontTx/>
              <a:buChar char="-"/>
            </a:pPr>
            <a:r>
              <a:rPr lang="en-US" dirty="0"/>
              <a:t>Disseminator: transmitting relevant information back to people in the workplace</a:t>
            </a:r>
          </a:p>
          <a:p>
            <a:pPr>
              <a:buFontTx/>
              <a:buChar char="-"/>
            </a:pPr>
            <a:r>
              <a:rPr lang="en-US" dirty="0"/>
              <a:t>Spokesman: making a speech to discuss growth plans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72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Decisional</a:t>
            </a:r>
            <a:r>
              <a:rPr lang="en-US" dirty="0" smtClean="0"/>
              <a:t> roles: </a:t>
            </a:r>
          </a:p>
          <a:p>
            <a:pPr>
              <a:buFontTx/>
              <a:buChar char="-"/>
            </a:pPr>
            <a:r>
              <a:rPr lang="en-US" dirty="0" smtClean="0"/>
              <a:t>Entrepreneur: developing new ideas for innovation</a:t>
            </a:r>
          </a:p>
          <a:p>
            <a:pPr>
              <a:buFontTx/>
              <a:buChar char="-"/>
            </a:pPr>
            <a:r>
              <a:rPr lang="en-US" dirty="0" smtClean="0"/>
              <a:t>Disturbance handler: resolving conflicts between subordinates</a:t>
            </a:r>
          </a:p>
          <a:p>
            <a:pPr>
              <a:buFontTx/>
              <a:buChar char="-"/>
            </a:pPr>
            <a:r>
              <a:rPr lang="en-US" dirty="0" smtClean="0"/>
              <a:t>Resource allocator: how to distribute resources to different areas, reviewing and revising budget requests </a:t>
            </a:r>
          </a:p>
          <a:p>
            <a:pPr>
              <a:buFontTx/>
              <a:buChar char="-"/>
            </a:pPr>
            <a:r>
              <a:rPr lang="en-US" dirty="0" smtClean="0"/>
              <a:t>Negotiator: reaching an agreement with suppliers or a labor union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Managerial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Technical</a:t>
            </a:r>
            <a:r>
              <a:rPr lang="en-US" dirty="0" smtClean="0"/>
              <a:t> skills:</a:t>
            </a:r>
          </a:p>
          <a:p>
            <a:pPr>
              <a:buFontTx/>
              <a:buChar char="-"/>
            </a:pPr>
            <a:r>
              <a:rPr lang="en-US" dirty="0" smtClean="0"/>
              <a:t>Ability </a:t>
            </a:r>
            <a:r>
              <a:rPr lang="en-US" dirty="0"/>
              <a:t>to work in a </a:t>
            </a:r>
            <a:r>
              <a:rPr lang="en-US" b="1" dirty="0"/>
              <a:t>specific discipline </a:t>
            </a:r>
            <a:r>
              <a:rPr lang="en-US" dirty="0"/>
              <a:t>or department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Especially important for </a:t>
            </a:r>
            <a:r>
              <a:rPr lang="en-US" b="1" dirty="0" smtClean="0"/>
              <a:t>first line managers</a:t>
            </a:r>
          </a:p>
          <a:p>
            <a:r>
              <a:rPr lang="en-US" b="1" dirty="0" smtClean="0"/>
              <a:t>Interpersonal</a:t>
            </a:r>
            <a:r>
              <a:rPr lang="en-US" dirty="0" smtClean="0"/>
              <a:t> skills:</a:t>
            </a:r>
          </a:p>
          <a:p>
            <a:pPr>
              <a:buFontTx/>
              <a:buChar char="-"/>
            </a:pPr>
            <a:r>
              <a:rPr lang="en-US" b="1" dirty="0" smtClean="0"/>
              <a:t>Interacting</a:t>
            </a:r>
            <a:r>
              <a:rPr lang="en-US" dirty="0" smtClean="0"/>
              <a:t> with people inside and outside the organization</a:t>
            </a:r>
          </a:p>
          <a:p>
            <a:pPr>
              <a:buFontTx/>
              <a:buChar char="-"/>
            </a:pPr>
            <a:r>
              <a:rPr lang="en-US" b="1" dirty="0" smtClean="0"/>
              <a:t>Communication</a:t>
            </a:r>
            <a:r>
              <a:rPr lang="en-US" dirty="0" smtClean="0"/>
              <a:t> with, </a:t>
            </a:r>
            <a:r>
              <a:rPr lang="en-US" b="1" dirty="0" smtClean="0"/>
              <a:t>understanding</a:t>
            </a:r>
            <a:r>
              <a:rPr lang="en-US" dirty="0" smtClean="0"/>
              <a:t> and motivating individuals that </a:t>
            </a:r>
            <a:r>
              <a:rPr lang="en-US" dirty="0"/>
              <a:t>enable managers to work with </a:t>
            </a:r>
            <a:r>
              <a:rPr lang="en-US" dirty="0" smtClean="0"/>
              <a:t>people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88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Conceptual</a:t>
            </a:r>
            <a:r>
              <a:rPr lang="en-US" dirty="0"/>
              <a:t> skills:</a:t>
            </a:r>
          </a:p>
          <a:p>
            <a:pPr>
              <a:buFontTx/>
              <a:buChar char="-"/>
            </a:pPr>
            <a:r>
              <a:rPr lang="en-US" dirty="0"/>
              <a:t>Picturing the organization as </a:t>
            </a:r>
            <a:r>
              <a:rPr lang="en-US" b="1" dirty="0"/>
              <a:t>a whole</a:t>
            </a:r>
          </a:p>
          <a:p>
            <a:pPr>
              <a:buFontTx/>
              <a:buChar char="-"/>
            </a:pPr>
            <a:r>
              <a:rPr lang="en-US" dirty="0"/>
              <a:t>Making </a:t>
            </a:r>
            <a:r>
              <a:rPr lang="en-US" b="1" dirty="0"/>
              <a:t>broad-based</a:t>
            </a:r>
            <a:r>
              <a:rPr lang="en-US" dirty="0"/>
              <a:t> decisions </a:t>
            </a:r>
          </a:p>
          <a:p>
            <a:pPr>
              <a:buFontTx/>
              <a:buChar char="-"/>
            </a:pPr>
            <a:r>
              <a:rPr lang="en-US" b="1" dirty="0"/>
              <a:t>Top managers </a:t>
            </a:r>
            <a:r>
              <a:rPr lang="en-US" dirty="0"/>
              <a:t>need strong conceptual skills </a:t>
            </a:r>
            <a:endParaRPr lang="en-US" dirty="0" smtClean="0"/>
          </a:p>
          <a:p>
            <a:r>
              <a:rPr lang="en-US" b="1" dirty="0"/>
              <a:t>Diagnostic</a:t>
            </a:r>
            <a:r>
              <a:rPr lang="en-US" dirty="0"/>
              <a:t> skills: </a:t>
            </a:r>
          </a:p>
          <a:p>
            <a:pPr>
              <a:buFontTx/>
              <a:buChar char="-"/>
            </a:pPr>
            <a:r>
              <a:rPr lang="en-US" dirty="0"/>
              <a:t>Ability to visualize </a:t>
            </a:r>
            <a:r>
              <a:rPr lang="en-US" b="1" dirty="0"/>
              <a:t>the</a:t>
            </a:r>
            <a:r>
              <a:rPr lang="en-US" dirty="0"/>
              <a:t> </a:t>
            </a:r>
            <a:r>
              <a:rPr lang="en-US" b="1" dirty="0"/>
              <a:t>most</a:t>
            </a:r>
            <a:r>
              <a:rPr lang="en-US" dirty="0"/>
              <a:t> </a:t>
            </a:r>
            <a:r>
              <a:rPr lang="en-US" b="1" dirty="0"/>
              <a:t>appropriate response </a:t>
            </a:r>
            <a:r>
              <a:rPr lang="en-US" dirty="0"/>
              <a:t>to a situation </a:t>
            </a:r>
          </a:p>
          <a:p>
            <a:pPr>
              <a:buFontTx/>
              <a:buChar char="-"/>
            </a:pPr>
            <a:r>
              <a:rPr lang="en-US" b="1" dirty="0"/>
              <a:t>Analyzing a problem </a:t>
            </a:r>
            <a:r>
              <a:rPr lang="en-US" dirty="0"/>
              <a:t>and developing a solution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334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00933"/>
          </a:xfrm>
        </p:spPr>
        <p:txBody>
          <a:bodyPr>
            <a:normAutofit/>
          </a:bodyPr>
          <a:lstStyle/>
          <a:p>
            <a:r>
              <a:rPr lang="en-US" b="1" dirty="0" smtClean="0"/>
              <a:t>Communication</a:t>
            </a:r>
            <a:r>
              <a:rPr lang="en-US" dirty="0" smtClean="0"/>
              <a:t> skills:</a:t>
            </a:r>
          </a:p>
          <a:p>
            <a:pPr>
              <a:buFontTx/>
              <a:buChar char="-"/>
            </a:pPr>
            <a:r>
              <a:rPr lang="en-US" dirty="0" smtClean="0"/>
              <a:t>The ability to </a:t>
            </a:r>
            <a:r>
              <a:rPr lang="en-US" b="1" dirty="0" smtClean="0"/>
              <a:t>effectively convey ideas </a:t>
            </a:r>
          </a:p>
          <a:p>
            <a:pPr>
              <a:buFontTx/>
              <a:buChar char="-"/>
            </a:pPr>
            <a:r>
              <a:rPr lang="en-US" dirty="0" smtClean="0"/>
              <a:t>Effectively </a:t>
            </a:r>
            <a:r>
              <a:rPr lang="en-US" b="1" dirty="0" smtClean="0"/>
              <a:t>receiving ideas </a:t>
            </a:r>
            <a:r>
              <a:rPr lang="en-US" dirty="0" smtClean="0"/>
              <a:t>and information from others </a:t>
            </a:r>
          </a:p>
          <a:p>
            <a:r>
              <a:rPr lang="en-US" b="1" dirty="0" smtClean="0"/>
              <a:t>Decision-making</a:t>
            </a:r>
            <a:r>
              <a:rPr lang="en-US" dirty="0" smtClean="0"/>
              <a:t> skills:</a:t>
            </a:r>
          </a:p>
          <a:p>
            <a:pPr>
              <a:buFontTx/>
              <a:buChar char="-"/>
            </a:pPr>
            <a:r>
              <a:rPr lang="en-US" dirty="0" smtClean="0"/>
              <a:t>Correctly recognize </a:t>
            </a:r>
            <a:r>
              <a:rPr lang="en-US" b="1" dirty="0" smtClean="0"/>
              <a:t>problems</a:t>
            </a:r>
            <a:r>
              <a:rPr lang="en-US" dirty="0" smtClean="0"/>
              <a:t> and solve them using the appropriate actions</a:t>
            </a:r>
          </a:p>
          <a:p>
            <a:r>
              <a:rPr lang="en-US" b="1" dirty="0" smtClean="0"/>
              <a:t>Time</a:t>
            </a:r>
            <a:r>
              <a:rPr lang="en-US" dirty="0" smtClean="0"/>
              <a:t> management: 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b="1" dirty="0" smtClean="0"/>
              <a:t>Prioritizing</a:t>
            </a:r>
            <a:r>
              <a:rPr lang="en-US" dirty="0" smtClean="0"/>
              <a:t> work to work efficiently and to </a:t>
            </a:r>
            <a:r>
              <a:rPr lang="en-US" b="1" dirty="0" smtClean="0"/>
              <a:t>delegate appropriately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7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Science or art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Management is a science or an art? </a:t>
            </a:r>
          </a:p>
          <a:p>
            <a:pPr>
              <a:buFontTx/>
              <a:buChar char="-"/>
            </a:pPr>
            <a:r>
              <a:rPr lang="en-US" dirty="0" smtClean="0"/>
              <a:t>Effective management is </a:t>
            </a:r>
            <a:r>
              <a:rPr lang="en-US" b="1" dirty="0" smtClean="0"/>
              <a:t>a blend of both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science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Managers can </a:t>
            </a:r>
            <a:r>
              <a:rPr lang="en-US" b="1" dirty="0" smtClean="0"/>
              <a:t>gather</a:t>
            </a:r>
            <a:r>
              <a:rPr lang="en-US" dirty="0" smtClean="0"/>
              <a:t> data, facts, and objective information </a:t>
            </a:r>
          </a:p>
          <a:p>
            <a:pPr>
              <a:buFontTx/>
              <a:buChar char="-"/>
            </a:pPr>
            <a:r>
              <a:rPr lang="en-US" dirty="0" smtClean="0"/>
              <a:t>Using </a:t>
            </a:r>
            <a:r>
              <a:rPr lang="en-US" b="1" dirty="0" smtClean="0"/>
              <a:t>quantitative</a:t>
            </a:r>
            <a:r>
              <a:rPr lang="en-US" dirty="0" smtClean="0"/>
              <a:t> models and </a:t>
            </a:r>
            <a:r>
              <a:rPr lang="en-US" b="1" dirty="0" smtClean="0"/>
              <a:t>decision making techniques </a:t>
            </a:r>
          </a:p>
          <a:p>
            <a:pPr>
              <a:buFontTx/>
              <a:buChar char="-"/>
            </a:pPr>
            <a:r>
              <a:rPr lang="en-US" dirty="0" smtClean="0"/>
              <a:t>Using </a:t>
            </a:r>
            <a:r>
              <a:rPr lang="en-US" b="1" dirty="0" smtClean="0"/>
              <a:t>scientific</a:t>
            </a:r>
            <a:r>
              <a:rPr lang="en-US" dirty="0" smtClean="0"/>
              <a:t>, </a:t>
            </a:r>
            <a:r>
              <a:rPr lang="en-US" b="1" dirty="0" smtClean="0"/>
              <a:t>logical</a:t>
            </a:r>
            <a:r>
              <a:rPr lang="en-US" dirty="0" smtClean="0"/>
              <a:t> or </a:t>
            </a:r>
            <a:r>
              <a:rPr lang="en-US" b="1" dirty="0" smtClean="0"/>
              <a:t>systematic</a:t>
            </a:r>
            <a:r>
              <a:rPr lang="en-US" dirty="0" smtClean="0"/>
              <a:t> approach to solve problems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art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Solving problems based on </a:t>
            </a:r>
            <a:r>
              <a:rPr lang="en-US" b="1" dirty="0" smtClean="0"/>
              <a:t>intuition</a:t>
            </a:r>
            <a:r>
              <a:rPr lang="en-US" dirty="0" smtClean="0"/>
              <a:t>, </a:t>
            </a:r>
            <a:r>
              <a:rPr lang="en-US" b="1" dirty="0" smtClean="0"/>
              <a:t>instinct</a:t>
            </a:r>
            <a:r>
              <a:rPr lang="en-US" dirty="0" smtClean="0"/>
              <a:t>, </a:t>
            </a:r>
            <a:r>
              <a:rPr lang="en-US" b="1" dirty="0" smtClean="0"/>
              <a:t>experience</a:t>
            </a:r>
            <a:r>
              <a:rPr lang="en-US" dirty="0" smtClean="0"/>
              <a:t> and </a:t>
            </a:r>
            <a:r>
              <a:rPr lang="en-US" b="1" dirty="0" smtClean="0"/>
              <a:t>personal</a:t>
            </a:r>
            <a:r>
              <a:rPr lang="en-US" dirty="0" smtClean="0"/>
              <a:t> </a:t>
            </a:r>
            <a:r>
              <a:rPr lang="en-US" b="1" dirty="0" smtClean="0"/>
              <a:t>insights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b="1" dirty="0" smtClean="0"/>
              <a:t>Communication</a:t>
            </a:r>
            <a:r>
              <a:rPr lang="en-US" dirty="0" smtClean="0"/>
              <a:t>, interpersonal, conceptual skills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8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Becoming a manager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role of </a:t>
            </a:r>
            <a:r>
              <a:rPr lang="en-US" b="1" dirty="0" smtClean="0"/>
              <a:t>education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b="1" dirty="0" smtClean="0"/>
              <a:t>Enrolling</a:t>
            </a:r>
            <a:r>
              <a:rPr lang="en-US" dirty="0" smtClean="0"/>
              <a:t> in a management course </a:t>
            </a:r>
          </a:p>
          <a:p>
            <a:pPr>
              <a:buFontTx/>
              <a:buChar char="-"/>
            </a:pPr>
            <a:r>
              <a:rPr lang="en-US" b="1" dirty="0" smtClean="0"/>
              <a:t>MBA</a:t>
            </a:r>
            <a:r>
              <a:rPr lang="en-US" dirty="0" smtClean="0"/>
              <a:t> degrees for executives </a:t>
            </a:r>
          </a:p>
          <a:p>
            <a:pPr>
              <a:buFontTx/>
              <a:buChar char="-"/>
            </a:pPr>
            <a:r>
              <a:rPr lang="en-US" b="1" dirty="0" smtClean="0"/>
              <a:t>Management development </a:t>
            </a:r>
            <a:r>
              <a:rPr lang="en-US" dirty="0" smtClean="0"/>
              <a:t>programs </a:t>
            </a:r>
          </a:p>
          <a:p>
            <a:pPr>
              <a:buFontTx/>
              <a:buChar char="-"/>
            </a:pPr>
            <a:r>
              <a:rPr lang="en-US" b="1" dirty="0" smtClean="0"/>
              <a:t>In-house</a:t>
            </a:r>
            <a:r>
              <a:rPr lang="en-US" dirty="0" smtClean="0"/>
              <a:t> training programs</a:t>
            </a:r>
          </a:p>
          <a:p>
            <a:r>
              <a:rPr lang="en-US" dirty="0" smtClean="0"/>
              <a:t>The role of </a:t>
            </a:r>
            <a:r>
              <a:rPr lang="en-US" b="1" dirty="0" smtClean="0"/>
              <a:t>experience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Skills must also be learned </a:t>
            </a:r>
            <a:r>
              <a:rPr lang="en-US" b="1" dirty="0" smtClean="0"/>
              <a:t>through experience </a:t>
            </a:r>
          </a:p>
          <a:p>
            <a:pPr>
              <a:buFontTx/>
              <a:buChar char="-"/>
            </a:pPr>
            <a:r>
              <a:rPr lang="en-US" dirty="0" smtClean="0"/>
              <a:t>Experiencing </a:t>
            </a:r>
            <a:r>
              <a:rPr lang="en-US" b="1" dirty="0" smtClean="0"/>
              <a:t>managerial pressures </a:t>
            </a:r>
            <a:r>
              <a:rPr lang="en-US" dirty="0" smtClean="0"/>
              <a:t>and challenges</a:t>
            </a:r>
          </a:p>
          <a:p>
            <a:pPr>
              <a:buFontTx/>
              <a:buChar char="-"/>
            </a:pPr>
            <a:r>
              <a:rPr lang="en-US" dirty="0" smtClean="0"/>
              <a:t>Developing insights into </a:t>
            </a:r>
            <a:r>
              <a:rPr lang="en-US" b="1" dirty="0" smtClean="0"/>
              <a:t>the real nature </a:t>
            </a:r>
            <a:r>
              <a:rPr lang="en-US" dirty="0" smtClean="0"/>
              <a:t>and character of managerial work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6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new workplace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Workforce diversity</a:t>
            </a:r>
          </a:p>
          <a:p>
            <a:r>
              <a:rPr lang="en-US" b="1" dirty="0" smtClean="0"/>
              <a:t>Multicultural</a:t>
            </a:r>
            <a:r>
              <a:rPr lang="en-US" dirty="0" smtClean="0"/>
              <a:t> organizations</a:t>
            </a:r>
          </a:p>
          <a:p>
            <a:r>
              <a:rPr lang="en-US" dirty="0" smtClean="0"/>
              <a:t>The effects of </a:t>
            </a:r>
            <a:r>
              <a:rPr lang="en-US" b="1" dirty="0" smtClean="0"/>
              <a:t>IT</a:t>
            </a:r>
          </a:p>
          <a:p>
            <a:r>
              <a:rPr lang="en-US" dirty="0" smtClean="0"/>
              <a:t>Rapidly </a:t>
            </a:r>
            <a:r>
              <a:rPr lang="en-US" b="1" dirty="0" smtClean="0"/>
              <a:t>changing workplace </a:t>
            </a:r>
            <a:r>
              <a:rPr lang="en-US" dirty="0" smtClean="0"/>
              <a:t>(challenges and opportunities)</a:t>
            </a:r>
          </a:p>
          <a:p>
            <a:r>
              <a:rPr lang="en-US" b="1" dirty="0" smtClean="0"/>
              <a:t>Part-time</a:t>
            </a:r>
            <a:r>
              <a:rPr lang="en-US" dirty="0" smtClean="0"/>
              <a:t> and temporary workers</a:t>
            </a:r>
          </a:p>
          <a:p>
            <a:r>
              <a:rPr lang="en-US" dirty="0" smtClean="0"/>
              <a:t>Increasing number of </a:t>
            </a:r>
            <a:r>
              <a:rPr lang="en-US" b="1" dirty="0" smtClean="0"/>
              <a:t>female workforce</a:t>
            </a:r>
          </a:p>
          <a:p>
            <a:r>
              <a:rPr lang="en-US" b="1" dirty="0" smtClean="0"/>
              <a:t>Flatter</a:t>
            </a:r>
            <a:r>
              <a:rPr lang="en-US" dirty="0" smtClean="0"/>
              <a:t> organization structure </a:t>
            </a:r>
          </a:p>
          <a:p>
            <a:r>
              <a:rPr lang="en-US" b="1" dirty="0" smtClean="0"/>
              <a:t>Demographic changes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4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896</Words>
  <Application>Microsoft Office PowerPoint</Application>
  <PresentationFormat>Widescreen</PresentationFormat>
  <Paragraphs>114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Managing and the manager’s job</vt:lpstr>
      <vt:lpstr>Organization </vt:lpstr>
      <vt:lpstr>Management </vt:lpstr>
      <vt:lpstr>Management process </vt:lpstr>
      <vt:lpstr>Kinds of managers </vt:lpstr>
      <vt:lpstr>Areas of management </vt:lpstr>
      <vt:lpstr>Managerial roles</vt:lpstr>
      <vt:lpstr>Continued…</vt:lpstr>
      <vt:lpstr>Continued…</vt:lpstr>
      <vt:lpstr>Managerial skills</vt:lpstr>
      <vt:lpstr>Continued…</vt:lpstr>
      <vt:lpstr>Continued…</vt:lpstr>
      <vt:lpstr>Science or art </vt:lpstr>
      <vt:lpstr>Becoming a manager </vt:lpstr>
      <vt:lpstr>The new workplace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 Management</dc:title>
  <dc:creator>pouyan Es</dc:creator>
  <cp:lastModifiedBy>Pouyan Esmaeil Zadeh</cp:lastModifiedBy>
  <cp:revision>150</cp:revision>
  <dcterms:created xsi:type="dcterms:W3CDTF">2014-01-10T16:23:10Z</dcterms:created>
  <dcterms:modified xsi:type="dcterms:W3CDTF">2019-08-12T16:32:20Z</dcterms:modified>
</cp:coreProperties>
</file>